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12" r:id="rId3"/>
    <p:sldId id="257" r:id="rId4"/>
    <p:sldId id="307" r:id="rId5"/>
    <p:sldId id="293" r:id="rId6"/>
    <p:sldId id="261" r:id="rId7"/>
    <p:sldId id="262" r:id="rId8"/>
    <p:sldId id="263" r:id="rId9"/>
    <p:sldId id="269" r:id="rId10"/>
    <p:sldId id="276" r:id="rId11"/>
    <p:sldId id="309" r:id="rId12"/>
    <p:sldId id="313" r:id="rId13"/>
    <p:sldId id="314" r:id="rId14"/>
    <p:sldId id="316" r:id="rId15"/>
    <p:sldId id="317" r:id="rId16"/>
    <p:sldId id="311" r:id="rId17"/>
    <p:sldId id="288" r:id="rId18"/>
    <p:sldId id="310" r:id="rId19"/>
    <p:sldId id="271" r:id="rId20"/>
  </p:sldIdLst>
  <p:sldSz cx="12192000" cy="6858000"/>
  <p:notesSz cx="6858000" cy="9144000"/>
  <p:custDataLst>
    <p:tags r:id="rId2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5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844" userDrawn="1">
          <p15:clr>
            <a:srgbClr val="A4A3A4"/>
          </p15:clr>
        </p15:guide>
        <p15:guide id="4" orient="horz" pos="3554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4319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pos="1345" userDrawn="1">
          <p15:clr>
            <a:srgbClr val="A4A3A4"/>
          </p15:clr>
        </p15:guide>
        <p15:guide id="9" pos="801" userDrawn="1">
          <p15:clr>
            <a:srgbClr val="A4A3A4"/>
          </p15:clr>
        </p15:guide>
        <p15:guide id="10" pos="7129" userDrawn="1">
          <p15:clr>
            <a:srgbClr val="A4A3A4"/>
          </p15:clr>
        </p15:guide>
        <p15:guide id="11" pos="6481" userDrawn="1">
          <p15:clr>
            <a:srgbClr val="A4A3A4"/>
          </p15:clr>
        </p15:guide>
        <p15:guide id="12" pos="3616" userDrawn="1">
          <p15:clr>
            <a:srgbClr val="A4A3A4"/>
          </p15:clr>
        </p15:guide>
        <p15:guide id="13" userDrawn="1">
          <p15:clr>
            <a:srgbClr val="A4A3A4"/>
          </p15:clr>
        </p15:guide>
        <p15:guide id="14" pos="7679" userDrawn="1">
          <p15:clr>
            <a:srgbClr val="A4A3A4"/>
          </p15:clr>
        </p15:guide>
        <p15:guide id="15" pos="6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73E"/>
    <a:srgbClr val="DA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6197"/>
  </p:normalViewPr>
  <p:slideViewPr>
    <p:cSldViewPr showGuides="1">
      <p:cViewPr varScale="1">
        <p:scale>
          <a:sx n="82" d="100"/>
          <a:sy n="82" d="100"/>
        </p:scale>
        <p:origin x="1392" y="58"/>
      </p:cViewPr>
      <p:guideLst>
        <p:guide orient="horz" pos="695"/>
        <p:guide orient="horz" pos="346"/>
        <p:guide orient="horz" pos="844"/>
        <p:guide orient="horz" pos="3554"/>
        <p:guide orient="horz"/>
        <p:guide orient="horz" pos="4319"/>
        <p:guide orient="horz" pos="3911"/>
        <p:guide pos="1345"/>
        <p:guide pos="801"/>
        <p:guide pos="7129"/>
        <p:guide pos="6481"/>
        <p:guide pos="3616"/>
        <p:guide/>
        <p:guide pos="7679"/>
        <p:guide pos="6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32B35-8B28-45E3-BC36-CAEE5DCC6FBD}" type="datetimeFigureOut">
              <a:rPr lang="da-DK" smtClean="0"/>
              <a:pPr/>
              <a:t>15-10-2021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F03A-B41C-41E8-920A-D43480CB463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20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95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91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40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1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2" y="0"/>
            <a:ext cx="12189884" cy="6858000"/>
          </a:xfrm>
          <a:prstGeom prst="rect">
            <a:avLst/>
          </a:prstGeom>
          <a:solidFill>
            <a:srgbClr val="D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bmkFP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00"/>
            <a:ext cx="1220542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720" y="522289"/>
            <a:ext cx="9301531" cy="1979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>
                <a:solidFill>
                  <a:srgbClr val="2C373E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2067" y="2613128"/>
            <a:ext cx="9256183" cy="527841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2C37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bmkFldPresentationTitle"/>
          <p:cNvSpPr/>
          <p:nvPr userDrawn="1"/>
        </p:nvSpPr>
        <p:spPr>
          <a:xfrm>
            <a:off x="3407834" y="5456376"/>
            <a:ext cx="3744284" cy="19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endParaRPr lang="en-GB" sz="600" cap="all" baseline="0" noProof="0" dirty="0">
              <a:solidFill>
                <a:srgbClr val="2C373E"/>
              </a:solidFill>
            </a:endParaRPr>
          </a:p>
        </p:txBody>
      </p:sp>
      <p:sp>
        <p:nvSpPr>
          <p:cNvPr id="8" name="bmkFldDepartment"/>
          <p:cNvSpPr/>
          <p:nvPr userDrawn="1"/>
        </p:nvSpPr>
        <p:spPr>
          <a:xfrm>
            <a:off x="872068" y="5456376"/>
            <a:ext cx="2247603" cy="19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endParaRPr lang="en-GB" sz="600" cap="all" baseline="0" noProof="0" dirty="0">
              <a:solidFill>
                <a:srgbClr val="2C373E"/>
              </a:solidFill>
            </a:endParaRPr>
          </a:p>
        </p:txBody>
      </p:sp>
      <p:sp>
        <p:nvSpPr>
          <p:cNvPr id="9" name="bmkFldDate"/>
          <p:cNvSpPr/>
          <p:nvPr userDrawn="1"/>
        </p:nvSpPr>
        <p:spPr>
          <a:xfrm>
            <a:off x="7509935" y="5456374"/>
            <a:ext cx="2618317" cy="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endParaRPr lang="en-GB" sz="600" cap="all" baseline="0" noProof="0" dirty="0">
              <a:solidFill>
                <a:srgbClr val="2C373E"/>
              </a:solidFill>
            </a:endParaRP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611967" y="0"/>
            <a:ext cx="249554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1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>
                <a:solidFill>
                  <a:schemeClr val="tx1"/>
                </a:solidFill>
                <a:cs typeface="Arial" charset="0"/>
              </a:rPr>
              <a:t>2. 	Sæt kryds ved ’Vis’ tegnehjælpelinjer på skærmen</a:t>
            </a:r>
          </a:p>
          <a:p>
            <a:pPr algn="r" defTabSz="457200">
              <a:buFontTx/>
              <a:buAutoNum type="arabicPeriod" startAt="3"/>
              <a:tabLst>
                <a:tab pos="177800" algn="l"/>
              </a:tabLst>
            </a:pPr>
            <a:r>
              <a:rPr lang="en-GB" sz="1000">
                <a:solidFill>
                  <a:schemeClr val="tx1"/>
                </a:solidFill>
                <a:cs typeface="Arial" charset="0"/>
              </a:rPr>
              <a:t> Vælg “OK”</a:t>
            </a:r>
          </a:p>
          <a:p>
            <a:pPr algn="r" defTabSz="457200">
              <a:buFontTx/>
              <a:buAutoNum type="arabicPeriod" startAt="3"/>
              <a:tabLst>
                <a:tab pos="177800" algn="l"/>
              </a:tabLst>
            </a:pPr>
            <a:endParaRPr lang="en-GB" sz="100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en-GB" sz="1000" b="1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en-GB" sz="1000" b="1">
                <a:solidFill>
                  <a:schemeClr val="tx1"/>
                </a:solidFill>
                <a:cs typeface="Arial" charset="0"/>
              </a:rPr>
            </a:br>
            <a:r>
              <a:rPr lang="en-GB" sz="1000" b="1">
                <a:solidFill>
                  <a:schemeClr val="tx1"/>
                </a:solidFill>
                <a:cs typeface="Arial" charset="0"/>
              </a:rPr>
              <a:t>maks.</a:t>
            </a: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 to linjer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4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Underoverskrift</a:t>
            </a:r>
            <a:br>
              <a:rPr lang="en-GB" sz="1000" b="1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maks. én linje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Indsæt </a:t>
            </a:r>
            <a:br>
              <a:rPr lang="en-GB" sz="1000" b="1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forfatters navn </a:t>
            </a:r>
            <a:br>
              <a:rPr lang="en-GB" sz="1000" b="1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eller tekst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72070" y="3234528"/>
            <a:ext cx="9256181" cy="698529"/>
          </a:xfrm>
        </p:spPr>
        <p:txBody>
          <a:bodyPr/>
          <a:lstStyle>
            <a:lvl1pPr marL="21600"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pic>
        <p:nvPicPr>
          <p:cNvPr id="16" name="Picture 2" descr="U:\Danmarks Idraets-Forbund\Jobs\4256_PresentationEngine\Received\Work\Logo - UK_Grey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83" y="524347"/>
            <a:ext cx="776027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121898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2" name="bmkFP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00"/>
            <a:ext cx="1220542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19" y="522293"/>
            <a:ext cx="9474032" cy="1979285"/>
          </a:xfrm>
        </p:spPr>
        <p:txBody>
          <a:bodyPr>
            <a:noAutofit/>
          </a:bodyPr>
          <a:lstStyle>
            <a:lvl1pPr>
              <a:defRPr sz="5401">
                <a:solidFill>
                  <a:srgbClr val="2C373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407" y="2613132"/>
            <a:ext cx="9427843" cy="527841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2C373E"/>
                </a:solidFill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7" name="bmkFldPresentationTitle"/>
          <p:cNvSpPr/>
          <p:nvPr userDrawn="1"/>
        </p:nvSpPr>
        <p:spPr>
          <a:xfrm>
            <a:off x="3407837" y="5456380"/>
            <a:ext cx="3744284" cy="19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endParaRPr lang="en-GB" sz="450" cap="all" baseline="0" noProof="0" dirty="0">
              <a:solidFill>
                <a:srgbClr val="2C373E"/>
              </a:solidFill>
            </a:endParaRPr>
          </a:p>
        </p:txBody>
      </p:sp>
      <p:sp>
        <p:nvSpPr>
          <p:cNvPr id="9" name="bmkFldDate"/>
          <p:cNvSpPr/>
          <p:nvPr userDrawn="1"/>
        </p:nvSpPr>
        <p:spPr>
          <a:xfrm>
            <a:off x="7509935" y="5456374"/>
            <a:ext cx="2618317" cy="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endParaRPr lang="en-GB" sz="450" cap="all" baseline="0" noProof="0" dirty="0">
              <a:solidFill>
                <a:srgbClr val="2C373E"/>
              </a:solidFill>
            </a:endParaRP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611965" y="2"/>
            <a:ext cx="2495549" cy="24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noProof="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750" noProof="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750" noProof="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noProof="0" dirty="0">
                <a:solidFill>
                  <a:schemeClr val="tx1"/>
                </a:solidFill>
                <a:cs typeface="Arial" charset="0"/>
              </a:rPr>
              <a:t>2. 	Sæt kryds ved ’Vis’ tegnehjælpelinjer på skærmen</a:t>
            </a:r>
          </a:p>
          <a:p>
            <a:pPr algn="r" defTabSz="342997">
              <a:buFontTx/>
              <a:buAutoNum type="arabicPeriod" startAt="3"/>
              <a:tabLst>
                <a:tab pos="133388" algn="l"/>
              </a:tabLst>
            </a:pPr>
            <a:r>
              <a:rPr lang="da-DK" sz="750" noProof="0" dirty="0">
                <a:solidFill>
                  <a:schemeClr val="tx1"/>
                </a:solidFill>
                <a:cs typeface="Arial" charset="0"/>
              </a:rPr>
              <a:t> Vælg “OK”</a:t>
            </a:r>
          </a:p>
          <a:p>
            <a:pPr algn="r" defTabSz="342997">
              <a:buFontTx/>
              <a:buAutoNum type="arabicPeriod" startAt="3"/>
              <a:tabLst>
                <a:tab pos="133388" algn="l"/>
              </a:tabLst>
            </a:pPr>
            <a:endParaRPr lang="da-DK" sz="75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750" b="1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maks.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to linjer</a:t>
            </a: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30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Underoverskrift</a:t>
            </a:r>
            <a:b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maks. én linje</a:t>
            </a: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buFontTx/>
              <a:buNone/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Indsæt </a:t>
            </a:r>
            <a:b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forfatters navn </a:t>
            </a:r>
            <a:b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eller tekst</a:t>
            </a:r>
            <a:endParaRPr lang="da-DK" sz="750" b="1" noProof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0408" y="3234532"/>
            <a:ext cx="9427843" cy="698529"/>
          </a:xfrm>
        </p:spPr>
        <p:txBody>
          <a:bodyPr/>
          <a:lstStyle>
            <a:lvl1pPr marL="16205">
              <a:defRPr sz="1350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B340C65-6AE6-49E0-BF97-6A7E5B1D7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EBDCF70-1B13-4F97-8B01-3B4231E21A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6C90FFC-509C-442D-967F-103CABAC7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9" name="bmkOldDepartment">
            <a:extLst>
              <a:ext uri="{FF2B5EF4-FFF2-40B4-BE49-F238E27FC236}">
                <a16:creationId xmlns:a16="http://schemas.microsoft.com/office/drawing/2014/main" id="{3EEAF3BD-3660-46E6-8963-29DD323A5AB2}"/>
              </a:ext>
            </a:extLst>
          </p:cNvPr>
          <p:cNvSpPr/>
          <p:nvPr userDrawn="1"/>
        </p:nvSpPr>
        <p:spPr>
          <a:xfrm>
            <a:off x="872069" y="5456377"/>
            <a:ext cx="1686141" cy="19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r>
              <a:rPr lang="en-GB" sz="450" cap="all" baseline="0" noProof="0" dirty="0">
                <a:solidFill>
                  <a:srgbClr val="2C373E"/>
                </a:solidFill>
              </a:rPr>
              <a:t>NATIONAL OLYMPIC COMMITTEE AND SPORTS CONFEDERATION OF DENMARK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098F45A-2F33-45EE-B28E-BF6586632F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5681" y="550802"/>
            <a:ext cx="579003" cy="10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2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/>
              <a:t>Rediger</a:t>
            </a:r>
            <a:r>
              <a:rPr lang="en-GB" noProof="0" dirty="0"/>
              <a:t> </a:t>
            </a:r>
            <a:r>
              <a:rPr lang="en-GB" noProof="0" dirty="0" err="1"/>
              <a:t>teksttypografien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-2611965" y="692699"/>
            <a:ext cx="2495549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750" b="1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1 = 36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2 = 18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  <a:b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1200" b="0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750" b="0" baseline="0" noProof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 userDrawn="1"/>
        </p:nvSpPr>
        <p:spPr>
          <a:xfrm>
            <a:off x="-421214" y="2060853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42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427362" y="2780842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-713314" y="2783416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72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7339" y="1339855"/>
            <a:ext cx="4708100" cy="4868863"/>
          </a:xfrm>
        </p:spPr>
        <p:txBody>
          <a:bodyPr/>
          <a:lstStyle>
            <a:lvl1pPr>
              <a:defRPr sz="210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38611" y="1339855"/>
            <a:ext cx="4710027" cy="4868863"/>
          </a:xfrm>
        </p:spPr>
        <p:txBody>
          <a:bodyPr/>
          <a:lstStyle>
            <a:lvl1pPr>
              <a:defRPr sz="210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611965" y="692699"/>
            <a:ext cx="2495549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750" b="1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1 = 36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2 = 18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  <a:b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1200" b="0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750" b="0" baseline="0" noProof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421214" y="2060853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42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427362" y="2780842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713314" y="2783416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18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219" y="1339855"/>
            <a:ext cx="4710027" cy="4868863"/>
          </a:xfrm>
        </p:spPr>
        <p:txBody>
          <a:bodyPr/>
          <a:lstStyle>
            <a:lvl1pPr>
              <a:defRPr sz="210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611965" y="692699"/>
            <a:ext cx="2495549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750" b="1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1 = 36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2 = 18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  <a:b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1200" b="0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750" b="0" baseline="0" noProof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421214" y="2060853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42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427362" y="2780842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713314" y="2783416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707576" y="1339854"/>
            <a:ext cx="4710027" cy="4868863"/>
          </a:xfrm>
        </p:spPr>
        <p:txBody>
          <a:bodyPr/>
          <a:lstStyle>
            <a:lvl1pPr algn="ctr">
              <a:defRPr sz="1350"/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via Templafy </a:t>
            </a:r>
            <a:r>
              <a:rPr lang="en-GB" dirty="0" err="1"/>
              <a:t>fanen</a:t>
            </a:r>
            <a:r>
              <a:rPr lang="en-GB" dirty="0"/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305143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07576" y="1339855"/>
            <a:ext cx="4710027" cy="4868863"/>
          </a:xfrm>
        </p:spPr>
        <p:txBody>
          <a:bodyPr/>
          <a:lstStyle>
            <a:lvl1pPr>
              <a:defRPr sz="210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611965" y="692699"/>
            <a:ext cx="2495549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750" b="1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endParaRPr lang="da-DK" sz="750" b="1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1 = 36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Niveau 2 = 18 </a:t>
            </a:r>
            <a:r>
              <a:rPr lang="da-DK" sz="750" b="1" baseline="0" noProof="0" dirty="0" err="1">
                <a:solidFill>
                  <a:schemeClr val="tx1"/>
                </a:solidFill>
                <a:cs typeface="Arial" charset="0"/>
              </a:rPr>
              <a:t>pkt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tekst</a:t>
            </a:r>
            <a:b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1200" b="0" baseline="0" noProof="0" dirty="0">
              <a:solidFill>
                <a:schemeClr val="tx1"/>
              </a:solidFill>
              <a:cs typeface="Arial" charset="0"/>
            </a:endParaRPr>
          </a:p>
          <a:p>
            <a:pPr algn="r" defTabSz="342997">
              <a:tabLst>
                <a:tab pos="133388" algn="l"/>
              </a:tabLst>
            </a:pP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342997">
              <a:tabLst>
                <a:tab pos="133388" algn="l"/>
              </a:tabLst>
            </a:pPr>
            <a:endParaRPr lang="da-DK" sz="750" b="0" baseline="0" noProof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421214" y="2060853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42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427362" y="2780842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713314" y="2783416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latin typeface="+mn-lt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219" y="1339854"/>
            <a:ext cx="4710027" cy="4868863"/>
          </a:xfrm>
        </p:spPr>
        <p:txBody>
          <a:bodyPr/>
          <a:lstStyle>
            <a:lvl1pPr algn="ctr">
              <a:defRPr sz="1350"/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via Templafy </a:t>
            </a:r>
            <a:r>
              <a:rPr lang="en-GB" dirty="0" err="1"/>
              <a:t>fanen</a:t>
            </a:r>
            <a:r>
              <a:rPr lang="en-GB" dirty="0"/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244719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-2611965" y="692699"/>
            <a:ext cx="2495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750" b="1" noProof="0" dirty="0">
                <a:solidFill>
                  <a:schemeClr val="tx1"/>
                </a:solidFill>
                <a:cs typeface="Arial" charset="0"/>
              </a:rPr>
            </a:br>
            <a:r>
              <a:rPr lang="da-DK" sz="750" b="1" noProof="0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750" b="1" baseline="0" noProof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</p:txBody>
      </p:sp>
    </p:spTree>
    <p:extLst>
      <p:ext uri="{BB962C8B-B14F-4D97-AF65-F5344CB8AC3E}">
        <p14:creationId xmlns:p14="http://schemas.microsoft.com/office/powerpoint/2010/main" val="64235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21" y="1313728"/>
            <a:ext cx="5415604" cy="288123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53121" y="4358667"/>
            <a:ext cx="5442880" cy="1283313"/>
          </a:xfrm>
        </p:spPr>
        <p:txBody>
          <a:bodyPr>
            <a:noAutofit/>
          </a:bodyPr>
          <a:lstStyle>
            <a:lvl1pPr marL="16205">
              <a:defRPr sz="1350" cap="none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GB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17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6413"/>
          </a:xfrm>
        </p:spPr>
        <p:txBody>
          <a:bodyPr tIns="108000">
            <a:noAutofit/>
          </a:bodyPr>
          <a:lstStyle>
            <a:lvl1pPr algn="ctr">
              <a:defRPr sz="1350" cap="none" baseline="0"/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via </a:t>
            </a:r>
            <a:r>
              <a:rPr lang="en-GB" dirty="0" err="1"/>
              <a:t>Imageshopper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522289"/>
            <a:ext cx="6637867" cy="215106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72070" y="2852941"/>
            <a:ext cx="6637865" cy="504055"/>
          </a:xfrm>
        </p:spPr>
        <p:txBody>
          <a:bodyPr>
            <a:noAutofit/>
          </a:bodyPr>
          <a:lstStyle>
            <a:lvl1pPr marL="16205">
              <a:defRPr sz="1350" cap="none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2611965" y="2348883"/>
            <a:ext cx="2495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0" noProof="0" dirty="0">
                <a:solidFill>
                  <a:schemeClr val="tx1"/>
                </a:solidFill>
                <a:cs typeface="Arial" charset="0"/>
              </a:rPr>
              <a:t>Tekstfarven</a:t>
            </a: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 kan 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være sort eller hvid</a:t>
            </a:r>
          </a:p>
        </p:txBody>
      </p:sp>
    </p:spTree>
    <p:extLst>
      <p:ext uri="{BB962C8B-B14F-4D97-AF65-F5344CB8AC3E}">
        <p14:creationId xmlns:p14="http://schemas.microsoft.com/office/powerpoint/2010/main" val="78480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6413"/>
          </a:xfrm>
        </p:spPr>
        <p:txBody>
          <a:bodyPr tIns="108000">
            <a:noAutofit/>
          </a:bodyPr>
          <a:lstStyle>
            <a:lvl1pPr algn="ctr">
              <a:defRPr sz="1350" cap="none" baseline="0"/>
            </a:lvl1pPr>
          </a:lstStyle>
          <a:p>
            <a:r>
              <a:rPr lang="en-GB" dirty="0" err="1"/>
              <a:t>Indsæt</a:t>
            </a:r>
            <a:r>
              <a:rPr lang="en-GB" dirty="0"/>
              <a:t> </a:t>
            </a:r>
            <a:r>
              <a:rPr lang="en-GB" dirty="0" err="1"/>
              <a:t>billede</a:t>
            </a:r>
            <a:r>
              <a:rPr lang="en-GB" dirty="0"/>
              <a:t> via </a:t>
            </a:r>
            <a:r>
              <a:rPr lang="en-GB" dirty="0" err="1"/>
              <a:t>Imageshopper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834" y="3573019"/>
            <a:ext cx="8038469" cy="1132997"/>
          </a:xfrm>
        </p:spPr>
        <p:txBody>
          <a:bodyPr/>
          <a:lstStyle>
            <a:lvl1pPr algn="r">
              <a:defRPr cap="all"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34" y="4869714"/>
            <a:ext cx="8038469" cy="772262"/>
          </a:xfrm>
        </p:spPr>
        <p:txBody>
          <a:bodyPr rIns="10800">
            <a:noAutofit/>
          </a:bodyPr>
          <a:lstStyle>
            <a:lvl1pPr algn="r">
              <a:defRPr sz="1350" cap="none" baseline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GB" dirty="0"/>
              <a:t>Edit Master text styles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611965" y="4633391"/>
            <a:ext cx="2495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342997">
              <a:tabLst>
                <a:tab pos="133388" algn="l"/>
              </a:tabLst>
            </a:pPr>
            <a:r>
              <a:rPr lang="da-DK" sz="750" b="0" noProof="0" dirty="0">
                <a:solidFill>
                  <a:schemeClr val="tx1"/>
                </a:solidFill>
                <a:cs typeface="Arial" charset="0"/>
              </a:rPr>
              <a:t>Tekstfarven</a:t>
            </a: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 kan </a:t>
            </a:r>
          </a:p>
          <a:p>
            <a:pPr algn="r" defTabSz="342997">
              <a:tabLst>
                <a:tab pos="133388" algn="l"/>
              </a:tabLst>
            </a:pPr>
            <a:r>
              <a:rPr lang="da-DK" sz="750" b="0" baseline="0" noProof="0" dirty="0">
                <a:solidFill>
                  <a:schemeClr val="tx1"/>
                </a:solidFill>
                <a:cs typeface="Arial" charset="0"/>
              </a:rPr>
              <a:t>være sort eller hvid</a:t>
            </a:r>
          </a:p>
        </p:txBody>
      </p:sp>
    </p:spTree>
    <p:extLst>
      <p:ext uri="{BB962C8B-B14F-4D97-AF65-F5344CB8AC3E}">
        <p14:creationId xmlns:p14="http://schemas.microsoft.com/office/powerpoint/2010/main" val="260480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9" y="0"/>
            <a:ext cx="9256183" cy="1103314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-2611967" y="692697"/>
            <a:ext cx="249554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1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en-GB" sz="1000" b="1">
                <a:solidFill>
                  <a:schemeClr val="tx1"/>
                </a:solidFill>
                <a:cs typeface="Arial" charset="0"/>
              </a:rPr>
            </a:br>
            <a:r>
              <a:rPr lang="en-GB" sz="1000" b="1">
                <a:solidFill>
                  <a:schemeClr val="tx1"/>
                </a:solidFill>
                <a:cs typeface="Arial" charset="0"/>
              </a:rPr>
              <a:t>helst</a:t>
            </a: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en-GB" sz="1000" b="1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600" b="0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en-GB" sz="1000" b="0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 userDrawn="1"/>
        </p:nvSpPr>
        <p:spPr>
          <a:xfrm>
            <a:off x="-421217" y="2060849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38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427363" y="2780838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-713317" y="2783412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23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A5F0F5D5-5211-47E8-8543-7BFC49AC2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8078" y="1616263"/>
            <a:ext cx="278755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28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BILLEDER</a:t>
            </a:r>
            <a:b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fra Templafy</a:t>
            </a:r>
            <a:endParaRPr lang="da-DK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dropdown menuen, vælg </a:t>
            </a:r>
            <a:r>
              <a:rPr lang="da-DK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675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knappen</a:t>
            </a: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450"/>
              </a:spcAft>
              <a:defRPr/>
            </a:pP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grpSp>
        <p:nvGrpSpPr>
          <p:cNvPr id="6" name="Gruppe 18">
            <a:extLst>
              <a:ext uri="{FF2B5EF4-FFF2-40B4-BE49-F238E27FC236}">
                <a16:creationId xmlns:a16="http://schemas.microsoft.com/office/drawing/2014/main" id="{32CF98A3-4425-4CB3-8DB1-40046039F46B}"/>
              </a:ext>
            </a:extLst>
          </p:cNvPr>
          <p:cNvGrpSpPr/>
          <p:nvPr userDrawn="1"/>
        </p:nvGrpSpPr>
        <p:grpSpPr>
          <a:xfrm>
            <a:off x="6715636" y="1876097"/>
            <a:ext cx="676845" cy="997704"/>
            <a:chOff x="6442771" y="2574072"/>
            <a:chExt cx="676669" cy="997704"/>
          </a:xfrm>
        </p:grpSpPr>
        <p:pic>
          <p:nvPicPr>
            <p:cNvPr id="7" name="Billede 19">
              <a:extLst>
                <a:ext uri="{FF2B5EF4-FFF2-40B4-BE49-F238E27FC236}">
                  <a16:creationId xmlns:a16="http://schemas.microsoft.com/office/drawing/2014/main" id="{020EA789-AE30-47DA-B37A-533E7E83F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8" name="Billede 20">
              <a:extLst>
                <a:ext uri="{FF2B5EF4-FFF2-40B4-BE49-F238E27FC236}">
                  <a16:creationId xmlns:a16="http://schemas.microsoft.com/office/drawing/2014/main" id="{418B3655-43AE-4C05-9CA4-9CDAED9E0A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C1AAAC52-046F-408D-B533-8256962B2D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33021" y="1627464"/>
            <a:ext cx="2566923" cy="296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28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SIDEHOVED &amp; -FOD</a:t>
            </a: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fanen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450"/>
              </a:spcAft>
              <a:defRPr/>
            </a:pPr>
            <a:endParaRPr lang="da-DK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450"/>
              </a:spcAft>
              <a:defRPr/>
            </a:pPr>
            <a:b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prædefineret slides fra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knappen. Vælg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 dropdown menuen eller knapperne i Templafy vinduet i højre side af skærmen</a:t>
            </a:r>
            <a:endParaRPr lang="da-DK" altLang="da-DK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da-DK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02BFD3C-16E7-4C15-BE62-D84527C083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894" y="1616263"/>
            <a:ext cx="2280953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28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TYPOGRAFIER</a:t>
            </a:r>
            <a:endParaRPr lang="da-DK" altLang="da-DK" sz="12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da-DK" sz="675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675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675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fanen for at indsætte nyt slide</a:t>
            </a: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layout</a:t>
            </a:r>
            <a:endParaRPr lang="da-DK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675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b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675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675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675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fanen</a:t>
            </a:r>
            <a:endParaRPr lang="da-DK" sz="675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da-DK" altLang="da-DK" sz="675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02034B-4906-49B4-94A4-310D5A98AB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0378" y="3458279"/>
            <a:ext cx="257209" cy="285714"/>
          </a:xfrm>
          <a:prstGeom prst="rect">
            <a:avLst/>
          </a:prstGeom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25EB1263-7574-4605-8B83-4F6228ACB0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0918" y="2754115"/>
            <a:ext cx="457263" cy="257143"/>
          </a:xfrm>
          <a:prstGeom prst="rect">
            <a:avLst/>
          </a:prstGeom>
        </p:spPr>
      </p:pic>
      <p:pic>
        <p:nvPicPr>
          <p:cNvPr id="13" name="Billede 33">
            <a:extLst>
              <a:ext uri="{FF2B5EF4-FFF2-40B4-BE49-F238E27FC236}">
                <a16:creationId xmlns:a16="http://schemas.microsoft.com/office/drawing/2014/main" id="{B04FFA82-AD2A-401F-9791-082DEE132D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65826" y="4352886"/>
            <a:ext cx="308669" cy="528030"/>
          </a:xfrm>
          <a:prstGeom prst="rect">
            <a:avLst/>
          </a:prstGeom>
        </p:spPr>
      </p:pic>
      <p:pic>
        <p:nvPicPr>
          <p:cNvPr id="14" name="Billede 35">
            <a:extLst>
              <a:ext uri="{FF2B5EF4-FFF2-40B4-BE49-F238E27FC236}">
                <a16:creationId xmlns:a16="http://schemas.microsoft.com/office/drawing/2014/main" id="{8E522B25-6686-4B43-9484-2F2F3BF1C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031"/>
          <a:stretch/>
        </p:blipFill>
        <p:spPr>
          <a:xfrm>
            <a:off x="2888009" y="5608032"/>
            <a:ext cx="496736" cy="172842"/>
          </a:xfrm>
          <a:prstGeom prst="rect">
            <a:avLst/>
          </a:prstGeom>
        </p:spPr>
      </p:pic>
      <p:pic>
        <p:nvPicPr>
          <p:cNvPr id="15" name="Picture 33">
            <a:extLst>
              <a:ext uri="{FF2B5EF4-FFF2-40B4-BE49-F238E27FC236}">
                <a16:creationId xmlns:a16="http://schemas.microsoft.com/office/drawing/2014/main" id="{C3F929CE-1C31-48B9-9D97-9AA0EC031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01" t="45142" r="62601" b="9046"/>
          <a:stretch/>
        </p:blipFill>
        <p:spPr>
          <a:xfrm>
            <a:off x="6715636" y="3118828"/>
            <a:ext cx="341293" cy="321707"/>
          </a:xfrm>
          <a:prstGeom prst="rect">
            <a:avLst/>
          </a:prstGeom>
        </p:spPr>
      </p:pic>
      <p:pic>
        <p:nvPicPr>
          <p:cNvPr id="16" name="Billede 38">
            <a:extLst>
              <a:ext uri="{FF2B5EF4-FFF2-40B4-BE49-F238E27FC236}">
                <a16:creationId xmlns:a16="http://schemas.microsoft.com/office/drawing/2014/main" id="{414BEE55-9C49-446D-823C-70A8E9640C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7148" y="3837192"/>
            <a:ext cx="366139" cy="480431"/>
          </a:xfrm>
          <a:prstGeom prst="rect">
            <a:avLst/>
          </a:prstGeom>
        </p:spPr>
      </p:pic>
      <p:sp>
        <p:nvSpPr>
          <p:cNvPr id="17" name="Fast overskrift">
            <a:extLst>
              <a:ext uri="{FF2B5EF4-FFF2-40B4-BE49-F238E27FC236}">
                <a16:creationId xmlns:a16="http://schemas.microsoft.com/office/drawing/2014/main" id="{64B67E20-4D72-4544-9694-6AEE266BEB52}"/>
              </a:ext>
            </a:extLst>
          </p:cNvPr>
          <p:cNvSpPr txBox="1"/>
          <p:nvPr userDrawn="1"/>
        </p:nvSpPr>
        <p:spPr>
          <a:xfrm>
            <a:off x="539894" y="448715"/>
            <a:ext cx="1111221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401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18" name="Picture 2" descr="C:\Users\MAV~1.SKA\AppData\Local\Temp\SNAGHTMLe48c1e.PNG">
            <a:extLst>
              <a:ext uri="{FF2B5EF4-FFF2-40B4-BE49-F238E27FC236}">
                <a16:creationId xmlns:a16="http://schemas.microsoft.com/office/drawing/2014/main" id="{A91457FA-1DDA-41BC-886D-3CC08B506B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26" y="4226423"/>
            <a:ext cx="65102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357FCD-561E-4F39-82B7-FE8D108D6D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66799" y="5077014"/>
            <a:ext cx="475552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9" y="0"/>
            <a:ext cx="9256183" cy="1103314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065" y="1339851"/>
            <a:ext cx="4387852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399" y="1339851"/>
            <a:ext cx="4386407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611967" y="692697"/>
            <a:ext cx="249554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1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en-GB" sz="1000" b="1">
                <a:solidFill>
                  <a:schemeClr val="tx1"/>
                </a:solidFill>
                <a:cs typeface="Arial" charset="0"/>
              </a:rPr>
            </a:br>
            <a:r>
              <a:rPr lang="en-GB" sz="1000" b="1">
                <a:solidFill>
                  <a:schemeClr val="tx1"/>
                </a:solidFill>
                <a:cs typeface="Arial" charset="0"/>
              </a:rPr>
              <a:t>helst</a:t>
            </a: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en-GB" sz="1000" b="1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600" b="0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en-GB" sz="1000" b="0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421217" y="2060849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38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427363" y="2780838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713317" y="2783412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9" y="0"/>
            <a:ext cx="9256183" cy="1103314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065" y="1339851"/>
            <a:ext cx="4387852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611967" y="692697"/>
            <a:ext cx="249554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1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en-GB" sz="1000" b="1">
                <a:solidFill>
                  <a:schemeClr val="tx1"/>
                </a:solidFill>
                <a:cs typeface="Arial" charset="0"/>
              </a:rPr>
            </a:br>
            <a:r>
              <a:rPr lang="en-GB" sz="1000" b="1">
                <a:solidFill>
                  <a:schemeClr val="tx1"/>
                </a:solidFill>
                <a:cs typeface="Arial" charset="0"/>
              </a:rPr>
              <a:t>helst</a:t>
            </a: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en-GB" sz="1000" b="1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600" b="0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en-GB" sz="1000" b="0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421217" y="2060849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38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427363" y="2780838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713317" y="2783412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740400" y="1339850"/>
            <a:ext cx="4387851" cy="4868863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da-DK" dirty="0"/>
              <a:t>Indsæt billede via Imageshopper</a:t>
            </a:r>
          </a:p>
        </p:txBody>
      </p:sp>
    </p:spTree>
    <p:extLst>
      <p:ext uri="{BB962C8B-B14F-4D97-AF65-F5344CB8AC3E}">
        <p14:creationId xmlns:p14="http://schemas.microsoft.com/office/powerpoint/2010/main" val="2817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9" y="0"/>
            <a:ext cx="9256183" cy="1103314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0401" y="1339851"/>
            <a:ext cx="4387851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611967" y="692697"/>
            <a:ext cx="249554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1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en-GB" sz="1000" b="1">
                <a:solidFill>
                  <a:schemeClr val="tx1"/>
                </a:solidFill>
                <a:cs typeface="Arial" charset="0"/>
              </a:rPr>
            </a:br>
            <a:r>
              <a:rPr lang="en-GB" sz="1000" b="1">
                <a:solidFill>
                  <a:schemeClr val="tx1"/>
                </a:solidFill>
                <a:cs typeface="Arial" charset="0"/>
              </a:rPr>
              <a:t>helst</a:t>
            </a: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en-GB" sz="1000" b="1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en-GB" sz="1000" b="1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600" b="0" baseline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en-GB" sz="1000" b="0" baseline="0">
                <a:solidFill>
                  <a:schemeClr val="tx1"/>
                </a:solidFill>
                <a:cs typeface="Arial" charset="0"/>
              </a:rPr>
            </a:b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en-GB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17" y="2060848"/>
            <a:ext cx="609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421217" y="2060849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9464" y="2780838"/>
            <a:ext cx="58420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427363" y="2780838"/>
            <a:ext cx="292100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713317" y="2783412"/>
            <a:ext cx="285953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72067" y="1339850"/>
            <a:ext cx="4387851" cy="4868863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da-DK" dirty="0"/>
              <a:t>Indsæt billede via Imageshopper</a:t>
            </a:r>
          </a:p>
        </p:txBody>
      </p:sp>
    </p:spTree>
    <p:extLst>
      <p:ext uri="{BB962C8B-B14F-4D97-AF65-F5344CB8AC3E}">
        <p14:creationId xmlns:p14="http://schemas.microsoft.com/office/powerpoint/2010/main" val="404357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9" y="0"/>
            <a:ext cx="9256183" cy="1103314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-2611967" y="692697"/>
            <a:ext cx="2495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1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en-GB" sz="1000" b="1">
                <a:solidFill>
                  <a:schemeClr val="tx1"/>
                </a:solidFill>
                <a:cs typeface="Arial" charset="0"/>
              </a:rPr>
            </a:br>
            <a:r>
              <a:rPr lang="en-GB" sz="1000" b="1">
                <a:solidFill>
                  <a:schemeClr val="tx1"/>
                </a:solidFill>
                <a:cs typeface="Arial" charset="0"/>
              </a:rPr>
              <a:t>helst</a:t>
            </a:r>
            <a:r>
              <a:rPr lang="en-GB" sz="1000" b="1" baseline="0">
                <a:solidFill>
                  <a:schemeClr val="tx1"/>
                </a:solidFill>
                <a:cs typeface="Arial" charset="0"/>
              </a:rPr>
              <a:t> kun én linje</a:t>
            </a:r>
            <a:endParaRPr lang="en-GB" sz="1000" b="1" baseline="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313724"/>
            <a:ext cx="5197755" cy="2881239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2068" y="4358663"/>
            <a:ext cx="5223933" cy="1283313"/>
          </a:xfrm>
        </p:spPr>
        <p:txBody>
          <a:bodyPr>
            <a:noAutofit/>
          </a:bodyPr>
          <a:lstStyle>
            <a:lvl1pPr marL="21600">
              <a:defRPr sz="1800" cap="none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16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6413"/>
          </a:xfrm>
        </p:spPr>
        <p:txBody>
          <a:bodyPr tIns="108000">
            <a:noAutofit/>
          </a:bodyPr>
          <a:lstStyle>
            <a:lvl1pPr algn="ctr">
              <a:defRPr sz="1800" cap="none" baseline="0"/>
            </a:lvl1pPr>
          </a:lstStyle>
          <a:p>
            <a:r>
              <a:rPr lang="da-DK" dirty="0"/>
              <a:t>Indsæt billede via Imageshopper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522289"/>
            <a:ext cx="6637867" cy="2151060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2068" y="2852937"/>
            <a:ext cx="6637865" cy="504055"/>
          </a:xfrm>
        </p:spPr>
        <p:txBody>
          <a:bodyPr>
            <a:noAutofit/>
          </a:bodyPr>
          <a:lstStyle>
            <a:lvl1pPr marL="21600">
              <a:defRPr sz="1800" cap="none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2611967" y="2348881"/>
            <a:ext cx="2495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0">
                <a:solidFill>
                  <a:schemeClr val="tx1"/>
                </a:solidFill>
                <a:cs typeface="Arial" charset="0"/>
              </a:rPr>
              <a:t>Tekstfarven</a:t>
            </a: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 kan 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være sort eller hvid</a:t>
            </a:r>
            <a:endParaRPr lang="en-GB" sz="1000" b="0" baseline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7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6413"/>
          </a:xfrm>
        </p:spPr>
        <p:txBody>
          <a:bodyPr tIns="108000">
            <a:noAutofit/>
          </a:bodyPr>
          <a:lstStyle>
            <a:lvl1pPr algn="ctr">
              <a:defRPr sz="1800" cap="none" baseline="0"/>
            </a:lvl1pPr>
          </a:lstStyle>
          <a:p>
            <a:r>
              <a:rPr lang="da-DK" dirty="0"/>
              <a:t>Indsæt billede via Imageshopper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833" y="3573017"/>
            <a:ext cx="7909984" cy="1132997"/>
          </a:xfrm>
          <a:prstGeom prst="rect">
            <a:avLst/>
          </a:prstGeom>
        </p:spPr>
        <p:txBody>
          <a:bodyPr/>
          <a:lstStyle>
            <a:lvl1pPr algn="r">
              <a:defRPr cap="all" baseline="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07833" y="4869714"/>
            <a:ext cx="7909984" cy="772262"/>
          </a:xfrm>
        </p:spPr>
        <p:txBody>
          <a:bodyPr rIns="10800">
            <a:noAutofit/>
          </a:bodyPr>
          <a:lstStyle>
            <a:lvl1pPr algn="r">
              <a:defRPr sz="1800" cap="none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611967" y="4653137"/>
            <a:ext cx="2495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en-GB" sz="1000" b="0">
                <a:solidFill>
                  <a:schemeClr val="tx1"/>
                </a:solidFill>
                <a:cs typeface="Arial" charset="0"/>
              </a:rPr>
              <a:t>Tekstfarven</a:t>
            </a: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 kan </a:t>
            </a:r>
          </a:p>
          <a:p>
            <a:pPr algn="r" defTabSz="457200">
              <a:tabLst>
                <a:tab pos="177800" algn="l"/>
              </a:tabLst>
            </a:pPr>
            <a:r>
              <a:rPr lang="en-GB" sz="1000" b="0" baseline="0">
                <a:solidFill>
                  <a:schemeClr val="tx1"/>
                </a:solidFill>
                <a:cs typeface="Arial" charset="0"/>
              </a:rPr>
              <a:t>være sort eller hvid</a:t>
            </a:r>
            <a:endParaRPr lang="en-GB" sz="1000" b="0" baseline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17" y="-1587"/>
            <a:ext cx="12189884" cy="6858000"/>
          </a:xfrm>
          <a:prstGeom prst="rect">
            <a:avLst/>
          </a:prstGeom>
          <a:solidFill>
            <a:srgbClr val="DA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2" descr="U:\Danmarks Idraets-Forbund\Jobs\4256_PresentationEngine\Received\Work\Logo - UK_Grey.e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83" y="524346"/>
            <a:ext cx="776027" cy="124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339851"/>
            <a:ext cx="9256184" cy="4868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067" y="6356351"/>
            <a:ext cx="25357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9118" y="6356351"/>
            <a:ext cx="1028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0" r:id="rId5"/>
    <p:sldLayoutId id="2147483654" r:id="rId6"/>
    <p:sldLayoutId id="2147483656" r:id="rId7"/>
    <p:sldLayoutId id="2147483658" r:id="rId8"/>
    <p:sldLayoutId id="2147483657" r:id="rId9"/>
    <p:sldLayoutId id="2147483655" r:id="rId10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1" i="0" kern="1200" cap="all" baseline="0">
          <a:solidFill>
            <a:srgbClr val="2C373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3000"/>
        </a:lnSpc>
        <a:spcBef>
          <a:spcPts val="1800"/>
        </a:spcBef>
        <a:buFontTx/>
        <a:buNone/>
        <a:defRPr sz="3600" b="1" kern="1200" cap="none" baseline="0">
          <a:solidFill>
            <a:srgbClr val="2C373E"/>
          </a:solidFill>
          <a:latin typeface="+mn-lt"/>
          <a:ea typeface="+mn-ea"/>
          <a:cs typeface="+mn-cs"/>
        </a:defRPr>
      </a:lvl1pPr>
      <a:lvl2pPr marL="21600" indent="0" algn="l" defTabSz="914400" rtl="0" eaLnBrk="1" latinLnBrk="0" hangingPunct="1">
        <a:lnSpc>
          <a:spcPct val="83000"/>
        </a:lnSpc>
        <a:spcBef>
          <a:spcPts val="1800"/>
        </a:spcBef>
        <a:buFontTx/>
        <a:buNone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2pPr>
      <a:lvl3pPr marL="201600" indent="-180000" algn="l" defTabSz="914400" rtl="0" eaLnBrk="1" latinLnBrk="0" hangingPunct="1">
        <a:lnSpc>
          <a:spcPct val="83000"/>
        </a:lnSpc>
        <a:spcBef>
          <a:spcPts val="1800"/>
        </a:spcBef>
        <a:buFont typeface="DIF" pitchFamily="2" charset="0"/>
        <a:buChar char="–"/>
        <a:tabLst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3pPr>
      <a:lvl4pPr marL="381600" indent="-180000" algn="l" defTabSz="914400" rtl="0" eaLnBrk="1" latinLnBrk="0" hangingPunct="1">
        <a:lnSpc>
          <a:spcPct val="83000"/>
        </a:lnSpc>
        <a:spcBef>
          <a:spcPts val="1800"/>
        </a:spcBef>
        <a:buFont typeface="DIF" pitchFamily="2" charset="0"/>
        <a:buChar char="–"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4pPr>
      <a:lvl5pPr marL="561600" indent="-180000" algn="l" defTabSz="914400" rtl="0" eaLnBrk="1" latinLnBrk="0" hangingPunct="1">
        <a:lnSpc>
          <a:spcPct val="83000"/>
        </a:lnSpc>
        <a:spcBef>
          <a:spcPts val="1800"/>
        </a:spcBef>
        <a:buFont typeface="DIF" pitchFamily="2" charset="0"/>
        <a:buChar char="–"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220" y="0"/>
            <a:ext cx="9763384" cy="11033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219" y="1339855"/>
            <a:ext cx="9763384" cy="4868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4219" y="6356355"/>
            <a:ext cx="25357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7603" y="6356355"/>
            <a:ext cx="10287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 b="0">
                <a:solidFill>
                  <a:schemeClr val="tx1"/>
                </a:solidFill>
              </a:defRPr>
            </a:lvl1pPr>
          </a:lstStyle>
          <a:p>
            <a:fld id="{161BE2EA-AEDB-4948-88E1-594E5C4BF48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CC38675-7AE9-4E85-8692-640A13EF9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5681" y="550802"/>
            <a:ext cx="579003" cy="10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994" rtl="0" eaLnBrk="1" latinLnBrk="0" hangingPunct="1">
        <a:lnSpc>
          <a:spcPct val="83000"/>
        </a:lnSpc>
        <a:spcBef>
          <a:spcPct val="0"/>
        </a:spcBef>
        <a:buNone/>
        <a:defRPr sz="2701" b="1" i="0" kern="1200" cap="all" baseline="0">
          <a:solidFill>
            <a:srgbClr val="2C373E"/>
          </a:solidFill>
          <a:latin typeface="+mj-lt"/>
          <a:ea typeface="+mj-ea"/>
          <a:cs typeface="+mj-cs"/>
        </a:defRPr>
      </a:lvl1pPr>
    </p:titleStyle>
    <p:bodyStyle>
      <a:lvl1pPr marL="0" indent="0" algn="l" defTabSz="685994" rtl="0" eaLnBrk="1" latinLnBrk="0" hangingPunct="1">
        <a:lnSpc>
          <a:spcPct val="83000"/>
        </a:lnSpc>
        <a:spcBef>
          <a:spcPts val="1350"/>
        </a:spcBef>
        <a:buFontTx/>
        <a:buNone/>
        <a:defRPr sz="2701" b="1" kern="1200" cap="none" baseline="0">
          <a:solidFill>
            <a:srgbClr val="2C373E"/>
          </a:solidFill>
          <a:latin typeface="+mn-lt"/>
          <a:ea typeface="+mn-ea"/>
          <a:cs typeface="+mn-cs"/>
        </a:defRPr>
      </a:lvl1pPr>
      <a:lvl2pPr marL="16205" indent="0" algn="l" defTabSz="685994" rtl="0" eaLnBrk="1" latinLnBrk="0" hangingPunct="1">
        <a:lnSpc>
          <a:spcPct val="83000"/>
        </a:lnSpc>
        <a:spcBef>
          <a:spcPts val="1350"/>
        </a:spcBef>
        <a:buFontTx/>
        <a:buNone/>
        <a:defRPr sz="1350" b="1" kern="1200" cap="none" baseline="0">
          <a:solidFill>
            <a:srgbClr val="2C373E"/>
          </a:solidFill>
          <a:latin typeface="+mn-lt"/>
          <a:ea typeface="+mn-ea"/>
          <a:cs typeface="+mn-cs"/>
        </a:defRPr>
      </a:lvl2pPr>
      <a:lvl3pPr marL="151243" indent="-135038" algn="l" defTabSz="685994" rtl="0" eaLnBrk="1" latinLnBrk="0" hangingPunct="1">
        <a:lnSpc>
          <a:spcPct val="83000"/>
        </a:lnSpc>
        <a:spcBef>
          <a:spcPts val="1350"/>
        </a:spcBef>
        <a:buFont typeface="DIF" pitchFamily="2" charset="0"/>
        <a:buChar char="–"/>
        <a:tabLst/>
        <a:defRPr sz="1350" b="1" kern="1200" cap="none" baseline="0">
          <a:solidFill>
            <a:srgbClr val="2C373E"/>
          </a:solidFill>
          <a:latin typeface="+mn-lt"/>
          <a:ea typeface="+mn-ea"/>
          <a:cs typeface="+mn-cs"/>
        </a:defRPr>
      </a:lvl3pPr>
      <a:lvl4pPr marL="286281" indent="-135038" algn="l" defTabSz="685994" rtl="0" eaLnBrk="1" latinLnBrk="0" hangingPunct="1">
        <a:lnSpc>
          <a:spcPct val="83000"/>
        </a:lnSpc>
        <a:spcBef>
          <a:spcPts val="1350"/>
        </a:spcBef>
        <a:buFont typeface="DIF" pitchFamily="2" charset="0"/>
        <a:buChar char="–"/>
        <a:defRPr sz="1350" b="1" kern="1200" cap="none" baseline="0">
          <a:solidFill>
            <a:srgbClr val="2C373E"/>
          </a:solidFill>
          <a:latin typeface="+mn-lt"/>
          <a:ea typeface="+mn-ea"/>
          <a:cs typeface="+mn-cs"/>
        </a:defRPr>
      </a:lvl4pPr>
      <a:lvl5pPr marL="421319" indent="-135038" algn="l" defTabSz="685994" rtl="0" eaLnBrk="1" latinLnBrk="0" hangingPunct="1">
        <a:lnSpc>
          <a:spcPct val="83000"/>
        </a:lnSpc>
        <a:spcBef>
          <a:spcPts val="1350"/>
        </a:spcBef>
        <a:buFont typeface="DIF" pitchFamily="2" charset="0"/>
        <a:buChar char="–"/>
        <a:defRPr sz="1350" b="1" kern="1200" cap="none" baseline="0">
          <a:solidFill>
            <a:srgbClr val="2C373E"/>
          </a:solidFill>
          <a:latin typeface="+mn-lt"/>
          <a:ea typeface="+mn-ea"/>
          <a:cs typeface="+mn-cs"/>
        </a:defRPr>
      </a:lvl5pPr>
      <a:lvl6pPr marL="1886484" indent="-171499" algn="l" defTabSz="6859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1" indent="-171499" algn="l" defTabSz="6859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79" indent="-171499" algn="l" defTabSz="6859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76" indent="-171499" algn="l" defTabSz="68599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2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8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2" userDrawn="1">
          <p15:clr>
            <a:srgbClr val="F26B43"/>
          </p15:clr>
        </p15:guide>
        <p15:guide id="2" pos="8504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95" userDrawn="1">
          <p15:clr>
            <a:srgbClr val="F26B43"/>
          </p15:clr>
        </p15:guide>
        <p15:guide id="5" orient="horz" pos="844" userDrawn="1">
          <p15:clr>
            <a:srgbClr val="F26B43"/>
          </p15:clr>
        </p15:guide>
        <p15:guide id="6" orient="horz" pos="39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DE6B5B7-F462-4701-837C-FE7916F8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95" y="332656"/>
            <a:ext cx="6942137" cy="1556792"/>
          </a:xfrm>
        </p:spPr>
        <p:txBody>
          <a:bodyPr/>
          <a:lstStyle/>
          <a:p>
            <a:r>
              <a:rPr lang="en-GB" dirty="0"/>
              <a:t>Sustainability work in </a:t>
            </a:r>
            <a:br>
              <a:rPr lang="en-GB" dirty="0"/>
            </a:br>
            <a:r>
              <a:rPr lang="en-GB" dirty="0"/>
              <a:t>national Olympic committee of </a:t>
            </a:r>
            <a:r>
              <a:rPr lang="en-GB" dirty="0" err="1"/>
              <a:t>denmark</a:t>
            </a:r>
            <a:endParaRPr lang="en-US" dirty="0"/>
          </a:p>
        </p:txBody>
      </p:sp>
      <p:pic>
        <p:nvPicPr>
          <p:cNvPr id="6" name="Billede 5" descr="Et billede, der indeholder træ, udendørs, græs, plante&#10;&#10;Automatisk genereret beskrivelse">
            <a:extLst>
              <a:ext uri="{FF2B5EF4-FFF2-40B4-BE49-F238E27FC236}">
                <a16:creationId xmlns:a16="http://schemas.microsoft.com/office/drawing/2014/main" id="{E27D6D21-9C3A-4F74-AF8B-981DEADF4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1" r="-697" b="-2"/>
          <a:stretch/>
        </p:blipFill>
        <p:spPr>
          <a:xfrm>
            <a:off x="1343472" y="1819468"/>
            <a:ext cx="7938324" cy="4561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39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93FE5-5964-4E76-B09F-C8882F78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05" y="836712"/>
            <a:ext cx="9256183" cy="936104"/>
          </a:xfrm>
        </p:spPr>
        <p:txBody>
          <a:bodyPr/>
          <a:lstStyle/>
          <a:p>
            <a:r>
              <a:rPr lang="en-US" dirty="0"/>
              <a:t>About Sports for climate action framework – S4CA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2D5C01-064F-4EE5-B5E4-A7DF6672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305" y="2564904"/>
            <a:ext cx="8068360" cy="223224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Leads and supports working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Brings expertise and best practices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Provides us – and you – with tools</a:t>
            </a:r>
          </a:p>
        </p:txBody>
      </p:sp>
    </p:spTree>
    <p:extLst>
      <p:ext uri="{BB962C8B-B14F-4D97-AF65-F5344CB8AC3E}">
        <p14:creationId xmlns:p14="http://schemas.microsoft.com/office/powerpoint/2010/main" val="209436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616B5-26B0-4F7C-AF9E-6CB3C70C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05" y="908720"/>
            <a:ext cx="9256183" cy="887290"/>
          </a:xfrm>
        </p:spPr>
        <p:txBody>
          <a:bodyPr/>
          <a:lstStyle/>
          <a:p>
            <a:r>
              <a:rPr lang="en-US" dirty="0"/>
              <a:t>About Sports for climate action framework – S4CA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A633B9-AD40-44EF-9468-40BC49DB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492896"/>
            <a:ext cx="8814494" cy="3024335"/>
          </a:xfrm>
        </p:spPr>
        <p:txBody>
          <a:bodyPr/>
          <a:lstStyle/>
          <a:p>
            <a:r>
              <a:rPr lang="en-US" dirty="0"/>
              <a:t>The signatories commit to five principles:</a:t>
            </a:r>
          </a:p>
          <a:p>
            <a:endParaRPr lang="en-US" dirty="0"/>
          </a:p>
          <a:p>
            <a:r>
              <a:rPr lang="en-US" dirty="0"/>
              <a:t>Principle 1: “</a:t>
            </a:r>
            <a:r>
              <a:rPr lang="en-US" i="1" dirty="0"/>
              <a:t>Undertake systematic efforts to promote greater environmental responsibility”</a:t>
            </a:r>
          </a:p>
        </p:txBody>
      </p:sp>
    </p:spTree>
    <p:extLst>
      <p:ext uri="{BB962C8B-B14F-4D97-AF65-F5344CB8AC3E}">
        <p14:creationId xmlns:p14="http://schemas.microsoft.com/office/powerpoint/2010/main" val="312282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511EC-CBEE-4A4B-AE16-A1543E20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05" y="908720"/>
            <a:ext cx="9256183" cy="432048"/>
          </a:xfrm>
        </p:spPr>
        <p:txBody>
          <a:bodyPr/>
          <a:lstStyle/>
          <a:p>
            <a:r>
              <a:rPr lang="en-US" dirty="0"/>
              <a:t>What does that mean?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6A0C55-0BE0-43BE-B942-9C4C3962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988839"/>
            <a:ext cx="9145016" cy="4536505"/>
          </a:xfrm>
        </p:spPr>
        <p:txBody>
          <a:bodyPr/>
          <a:lstStyle/>
          <a:p>
            <a:r>
              <a:rPr lang="en-US" dirty="0"/>
              <a:t>The challenge must be met systematically!</a:t>
            </a:r>
          </a:p>
          <a:p>
            <a:r>
              <a:rPr lang="en-US" dirty="0"/>
              <a:t>What we all need to do is:</a:t>
            </a:r>
          </a:p>
          <a:p>
            <a:pPr marL="742950" indent="-742950">
              <a:buAutoNum type="arabicPeriod"/>
            </a:pPr>
            <a:r>
              <a:rPr lang="en-US" dirty="0"/>
              <a:t>Start measuring our climate footprint – IOC and ANOC will help </a:t>
            </a:r>
          </a:p>
          <a:p>
            <a:pPr marL="742950" indent="-742950">
              <a:buAutoNum type="arabicPeriod"/>
            </a:pPr>
            <a:r>
              <a:rPr lang="en-US" dirty="0"/>
              <a:t>Plan how to bring it down</a:t>
            </a:r>
          </a:p>
          <a:p>
            <a:pPr marL="742950" indent="-742950">
              <a:buAutoNum type="arabicPeriod"/>
            </a:pPr>
            <a:r>
              <a:rPr lang="en-US" dirty="0"/>
              <a:t>Act!</a:t>
            </a:r>
          </a:p>
        </p:txBody>
      </p:sp>
    </p:spTree>
    <p:extLst>
      <p:ext uri="{BB962C8B-B14F-4D97-AF65-F5344CB8AC3E}">
        <p14:creationId xmlns:p14="http://schemas.microsoft.com/office/powerpoint/2010/main" val="428684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4642B-8114-4A34-9676-AB38692D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05" y="908720"/>
            <a:ext cx="9256183" cy="432048"/>
          </a:xfrm>
        </p:spPr>
        <p:txBody>
          <a:bodyPr/>
          <a:lstStyle/>
          <a:p>
            <a:r>
              <a:rPr lang="en-US" dirty="0"/>
              <a:t>About the ASAP project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6D0232-01CA-4F62-BAC9-800CA27B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060849"/>
            <a:ext cx="7848724" cy="4147865"/>
          </a:xfrm>
        </p:spPr>
        <p:txBody>
          <a:bodyPr/>
          <a:lstStyle/>
          <a:p>
            <a:r>
              <a:rPr lang="en-US" dirty="0"/>
              <a:t>Mentor-mentee cooperation:</a:t>
            </a:r>
          </a:p>
          <a:p>
            <a:r>
              <a:rPr lang="en-US" dirty="0"/>
              <a:t>Finland – Hungary</a:t>
            </a:r>
          </a:p>
          <a:p>
            <a:r>
              <a:rPr lang="en-US" dirty="0"/>
              <a:t>Germany – Czech Republic</a:t>
            </a:r>
          </a:p>
          <a:p>
            <a:r>
              <a:rPr lang="en-US" dirty="0"/>
              <a:t>Denmark – Slovakia</a:t>
            </a:r>
          </a:p>
          <a:p>
            <a:endParaRPr lang="en-US" dirty="0"/>
          </a:p>
          <a:p>
            <a:r>
              <a:rPr lang="en-US" dirty="0"/>
              <a:t>In cooperation with IOC</a:t>
            </a:r>
          </a:p>
        </p:txBody>
      </p:sp>
    </p:spTree>
    <p:extLst>
      <p:ext uri="{BB962C8B-B14F-4D97-AF65-F5344CB8AC3E}">
        <p14:creationId xmlns:p14="http://schemas.microsoft.com/office/powerpoint/2010/main" val="18804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51225-47A9-489C-8C5D-F38E22BD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05" y="908720"/>
            <a:ext cx="9256183" cy="432048"/>
          </a:xfrm>
        </p:spPr>
        <p:txBody>
          <a:bodyPr/>
          <a:lstStyle/>
          <a:p>
            <a:r>
              <a:rPr lang="da-DK" dirty="0"/>
              <a:t>Asap partners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66ABC2-8BDF-412D-ADF9-39A5AA71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276873"/>
            <a:ext cx="9577064" cy="295232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Help each other to move from ad hoc projects to systematic efforts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Develop educational material for other sports organizations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Create mentors out of mentees</a:t>
            </a:r>
          </a:p>
        </p:txBody>
      </p:sp>
    </p:spTree>
    <p:extLst>
      <p:ext uri="{BB962C8B-B14F-4D97-AF65-F5344CB8AC3E}">
        <p14:creationId xmlns:p14="http://schemas.microsoft.com/office/powerpoint/2010/main" val="292086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08950D-0696-4985-B145-5436EFF4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052736"/>
            <a:ext cx="9560706" cy="5112567"/>
          </a:xfrm>
        </p:spPr>
        <p:txBody>
          <a:bodyPr/>
          <a:lstStyle/>
          <a:p>
            <a:r>
              <a:rPr lang="en-US" dirty="0"/>
              <a:t>Sustainability is an investment in your future economy: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Brings direct savings (energy, water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Brings efficiencies (sourcing, re-using)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Minimizes waste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Optimizes lifetime values of goods</a:t>
            </a:r>
          </a:p>
        </p:txBody>
      </p:sp>
    </p:spTree>
    <p:extLst>
      <p:ext uri="{BB962C8B-B14F-4D97-AF65-F5344CB8AC3E}">
        <p14:creationId xmlns:p14="http://schemas.microsoft.com/office/powerpoint/2010/main" val="151745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4421" y="692696"/>
            <a:ext cx="8431979" cy="1103313"/>
          </a:xfrm>
        </p:spPr>
        <p:txBody>
          <a:bodyPr/>
          <a:lstStyle/>
          <a:p>
            <a:r>
              <a:rPr lang="en-GB" dirty="0"/>
              <a:t>We are in it together and no one can row the boat alone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916832"/>
            <a:ext cx="7704708" cy="4608512"/>
          </a:xfrm>
        </p:spPr>
      </p:pic>
    </p:spTree>
    <p:extLst>
      <p:ext uri="{BB962C8B-B14F-4D97-AF65-F5344CB8AC3E}">
        <p14:creationId xmlns:p14="http://schemas.microsoft.com/office/powerpoint/2010/main" val="22072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F66D4-1F0B-45F6-B1C9-FADCF942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59" y="652670"/>
            <a:ext cx="9256183" cy="1103314"/>
          </a:xfrm>
        </p:spPr>
        <p:txBody>
          <a:bodyPr/>
          <a:lstStyle/>
          <a:p>
            <a:r>
              <a:rPr lang="en-US" dirty="0"/>
              <a:t>That means that no person can do this alone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DAF018-2874-41C4-897C-479694E9F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276872"/>
            <a:ext cx="9380620" cy="3673325"/>
          </a:xfrm>
        </p:spPr>
        <p:txBody>
          <a:bodyPr/>
          <a:lstStyle/>
          <a:p>
            <a:r>
              <a:rPr lang="en-US" dirty="0"/>
              <a:t>It is crucial with involvement and to encourage everybody at all levels in your organization to make it a sport to reduce your carbon footprint.</a:t>
            </a:r>
          </a:p>
          <a:p>
            <a:endParaRPr lang="en-US" dirty="0"/>
          </a:p>
          <a:p>
            <a:r>
              <a:rPr lang="en-US" dirty="0"/>
              <a:t>Maybe a workshop for staff members will be a good start for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144235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5178" y="669925"/>
            <a:ext cx="8483230" cy="1339850"/>
          </a:xfrm>
        </p:spPr>
        <p:txBody>
          <a:bodyPr/>
          <a:lstStyle/>
          <a:p>
            <a:r>
              <a:rPr lang="en-GB" dirty="0"/>
              <a:t>Thank you for your attention – the ball is yours!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772816"/>
            <a:ext cx="7056785" cy="4536504"/>
          </a:xfrm>
        </p:spPr>
      </p:pic>
    </p:spTree>
    <p:extLst>
      <p:ext uri="{BB962C8B-B14F-4D97-AF65-F5344CB8AC3E}">
        <p14:creationId xmlns:p14="http://schemas.microsoft.com/office/powerpoint/2010/main" val="150056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00139-E495-4A54-B970-95E52165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390" y="908720"/>
            <a:ext cx="6942137" cy="504056"/>
          </a:xfrm>
        </p:spPr>
        <p:txBody>
          <a:bodyPr/>
          <a:lstStyle/>
          <a:p>
            <a:r>
              <a:rPr lang="en-GB" dirty="0"/>
              <a:t>About </a:t>
            </a:r>
            <a:r>
              <a:rPr lang="en-GB" dirty="0" err="1"/>
              <a:t>noc</a:t>
            </a:r>
            <a:r>
              <a:rPr lang="en-GB" dirty="0"/>
              <a:t> of Denmark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2A8C85-1C7C-4095-9C6A-480B18AC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389" y="1772817"/>
            <a:ext cx="6942138" cy="4435897"/>
          </a:xfrm>
        </p:spPr>
        <p:txBody>
          <a:bodyPr/>
          <a:lstStyle/>
          <a:p>
            <a:pPr marL="428739" indent="-428739">
              <a:buFont typeface="Arial" panose="020B0604020202020204" pitchFamily="34" charset="0"/>
              <a:buChar char="•"/>
            </a:pPr>
            <a:endParaRPr lang="en-GB" dirty="0"/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GB" dirty="0"/>
              <a:t>62 National Federations</a:t>
            </a:r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GB" dirty="0"/>
              <a:t>9.000 clubs</a:t>
            </a:r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GB" dirty="0"/>
              <a:t>Almost 2 mio members (a third of the total population)</a:t>
            </a:r>
          </a:p>
          <a:p>
            <a:pPr marL="428739" indent="-428739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85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67991-0ECF-493E-8DC8-39DF3D25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19"/>
            <a:ext cx="6942137" cy="649287"/>
          </a:xfrm>
        </p:spPr>
        <p:txBody>
          <a:bodyPr/>
          <a:lstStyle/>
          <a:p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noc</a:t>
            </a:r>
            <a:r>
              <a:rPr lang="da-DK" dirty="0"/>
              <a:t> of </a:t>
            </a:r>
            <a:r>
              <a:rPr lang="da-DK" dirty="0" err="1"/>
              <a:t>denmark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245187-CF11-4989-84AF-D97E4D0E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339850"/>
            <a:ext cx="9217024" cy="4868863"/>
          </a:xfrm>
        </p:spPr>
        <p:txBody>
          <a:bodyPr/>
          <a:lstStyle/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Having a third of the population as members commits us to take responsibility towards society</a:t>
            </a:r>
          </a:p>
        </p:txBody>
      </p:sp>
    </p:spTree>
    <p:extLst>
      <p:ext uri="{BB962C8B-B14F-4D97-AF65-F5344CB8AC3E}">
        <p14:creationId xmlns:p14="http://schemas.microsoft.com/office/powerpoint/2010/main" val="160494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692696"/>
            <a:ext cx="9256183" cy="918925"/>
          </a:xfrm>
        </p:spPr>
        <p:txBody>
          <a:bodyPr/>
          <a:lstStyle/>
          <a:p>
            <a:r>
              <a:rPr lang="en-GB" dirty="0" err="1"/>
              <a:t>Noc</a:t>
            </a:r>
            <a:r>
              <a:rPr lang="en-GB" dirty="0"/>
              <a:t> of Denmark environmental </a:t>
            </a:r>
            <a:br>
              <a:rPr lang="en-GB" dirty="0"/>
            </a:br>
            <a:r>
              <a:rPr lang="en-GB" dirty="0"/>
              <a:t>history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71464" y="2142491"/>
            <a:ext cx="4156709" cy="360375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In 1997 an Environmental Code of Conduct was adopted by the General Assembly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/>
              <a:t>In 1998 an Environmental Award was established for 10 years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/>
              <a:t>In 2010 an Environmental Certification of NF was introduced</a:t>
            </a:r>
          </a:p>
          <a:p>
            <a:endParaRPr lang="en-GB" sz="2000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b="4788"/>
          <a:stretch>
            <a:fillRect/>
          </a:stretch>
        </p:blipFill>
        <p:spPr>
          <a:xfrm>
            <a:off x="6600055" y="1827082"/>
            <a:ext cx="3168353" cy="4234576"/>
          </a:xfrm>
        </p:spPr>
      </p:pic>
    </p:spTree>
    <p:extLst>
      <p:ext uri="{BB962C8B-B14F-4D97-AF65-F5344CB8AC3E}">
        <p14:creationId xmlns:p14="http://schemas.microsoft.com/office/powerpoint/2010/main" val="292875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FA0F1-6D39-421B-BEE4-C4364E24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95" y="216024"/>
            <a:ext cx="6942137" cy="198884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All these years The task was environmental…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5F33DA-ACA2-47E8-814B-1B75301B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204864"/>
            <a:ext cx="8424936" cy="4219874"/>
          </a:xfrm>
        </p:spPr>
        <p:txBody>
          <a:bodyPr/>
          <a:lstStyle/>
          <a:p>
            <a:r>
              <a:rPr lang="en-US" dirty="0"/>
              <a:t>but we tried all along to consider all three aspects of sustainability</a:t>
            </a:r>
          </a:p>
          <a:p>
            <a:endParaRPr lang="en-US" dirty="0"/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US" dirty="0"/>
              <a:t>Social </a:t>
            </a:r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US" dirty="0"/>
              <a:t>Economic </a:t>
            </a:r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US" dirty="0"/>
              <a:t>Environmental</a:t>
            </a:r>
          </a:p>
        </p:txBody>
      </p:sp>
    </p:spTree>
    <p:extLst>
      <p:ext uri="{BB962C8B-B14F-4D97-AF65-F5344CB8AC3E}">
        <p14:creationId xmlns:p14="http://schemas.microsoft.com/office/powerpoint/2010/main" val="9736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2CF59-B8AC-4F63-AF31-6946EE7D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92696"/>
            <a:ext cx="7105524" cy="692696"/>
          </a:xfrm>
        </p:spPr>
        <p:txBody>
          <a:bodyPr/>
          <a:lstStyle/>
          <a:p>
            <a:r>
              <a:rPr lang="da-DK" dirty="0"/>
              <a:t>Now with the </a:t>
            </a:r>
            <a:r>
              <a:rPr lang="da-DK" dirty="0" err="1"/>
              <a:t>sdg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E5098A-7D82-46E2-A0F9-15B29C88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351782"/>
            <a:ext cx="8833864" cy="3669506"/>
          </a:xfrm>
        </p:spPr>
        <p:txBody>
          <a:bodyPr/>
          <a:lstStyle/>
          <a:p>
            <a:r>
              <a:rPr lang="en-US" dirty="0"/>
              <a:t>We have found a common language to express what needs to be done to create a better world.</a:t>
            </a:r>
          </a:p>
          <a:p>
            <a:endParaRPr lang="en-US" sz="900" dirty="0"/>
          </a:p>
          <a:p>
            <a:r>
              <a:rPr lang="en-US" dirty="0"/>
              <a:t>Inspired by the IOC we offered the SDG full attention in 2018: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36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29A1-EAD2-43E8-BFD6-6610F7ED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648072"/>
            <a:ext cx="9256183" cy="764704"/>
          </a:xfrm>
        </p:spPr>
        <p:txBody>
          <a:bodyPr/>
          <a:lstStyle/>
          <a:p>
            <a:r>
              <a:rPr lang="en-US" dirty="0"/>
              <a:t>We asked, how do we play along?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4DA9D0-7C17-4FE4-8E84-AFA4BD767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5481" y="1772817"/>
            <a:ext cx="4053458" cy="4248471"/>
          </a:xfrm>
        </p:spPr>
        <p:txBody>
          <a:bodyPr/>
          <a:lstStyle/>
          <a:p>
            <a:r>
              <a:rPr lang="en-US" sz="2600" dirty="0"/>
              <a:t>Kick-off conference with focus on three goals: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2600" dirty="0"/>
              <a:t>Nr.5 Gender equality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2600" dirty="0"/>
              <a:t>Nr.11 Sustainable cities and communities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2600" dirty="0"/>
              <a:t>Nr.16 Peace, justice and strong institutions</a:t>
            </a:r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E887B992-44D7-447A-8D9F-0327C7FADF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025" b="15025"/>
          <a:stretch>
            <a:fillRect/>
          </a:stretch>
        </p:blipFill>
        <p:spPr>
          <a:xfrm>
            <a:off x="6117479" y="1799186"/>
            <a:ext cx="3456384" cy="38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2428D-94DB-4381-AA85-6FC3B29B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91482"/>
            <a:ext cx="8382446" cy="937318"/>
          </a:xfrm>
        </p:spPr>
        <p:txBody>
          <a:bodyPr/>
          <a:lstStyle/>
          <a:p>
            <a:r>
              <a:rPr lang="en-US" dirty="0"/>
              <a:t>We didn’t want greenwashing: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519633-84BE-445B-BBEB-A202E2EF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28800"/>
            <a:ext cx="8382446" cy="4085182"/>
          </a:xfrm>
        </p:spPr>
        <p:txBody>
          <a:bodyPr/>
          <a:lstStyle/>
          <a:p>
            <a:r>
              <a:rPr lang="da-DK" dirty="0"/>
              <a:t>As </a:t>
            </a:r>
            <a:r>
              <a:rPr lang="en-US" dirty="0"/>
              <a:t>former Danish Minister for Environment said:</a:t>
            </a:r>
          </a:p>
          <a:p>
            <a:endParaRPr lang="en-US" dirty="0"/>
          </a:p>
          <a:p>
            <a:r>
              <a:rPr lang="en-US" i="1" dirty="0"/>
              <a:t>“The SDG are not a list of goals to be crossed off one by one. They are an agenda for change.”</a:t>
            </a:r>
            <a:endParaRPr lang="en-US" dirty="0"/>
          </a:p>
          <a:p>
            <a:r>
              <a:rPr lang="en-US" dirty="0"/>
              <a:t>			</a:t>
            </a:r>
            <a:r>
              <a:rPr lang="en-US" i="1" dirty="0"/>
              <a:t>Kirsten Brosbøl</a:t>
            </a:r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06507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71A66-02A7-4968-96DC-1A097279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908720"/>
            <a:ext cx="9256183" cy="432048"/>
          </a:xfrm>
        </p:spPr>
        <p:txBody>
          <a:bodyPr/>
          <a:lstStyle/>
          <a:p>
            <a:r>
              <a:rPr lang="en-US" dirty="0"/>
              <a:t>we took some important steps: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D8657F-A37B-4E1C-8D1A-C1AA781D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348880"/>
            <a:ext cx="7950200" cy="3240359"/>
          </a:xfrm>
        </p:spPr>
        <p:txBody>
          <a:bodyPr/>
          <a:lstStyle/>
          <a:p>
            <a:pPr marL="428739" indent="-428739">
              <a:buFont typeface="Arial" panose="020B0604020202020204" pitchFamily="34" charset="0"/>
              <a:buChar char="•"/>
            </a:pPr>
            <a:r>
              <a:rPr lang="en-US" dirty="0"/>
              <a:t>Our General Assembly adopted  a new political programme with goaIs for sustainability</a:t>
            </a:r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US" dirty="0"/>
              <a:t>We signed “Sports for Climate Action Framework”</a:t>
            </a:r>
          </a:p>
          <a:p>
            <a:pPr marL="428739" indent="-428739">
              <a:buFont typeface="Arial" panose="020B0604020202020204" pitchFamily="34" charset="0"/>
              <a:buChar char="•"/>
            </a:pPr>
            <a:r>
              <a:rPr lang="en-US" dirty="0"/>
              <a:t>Joined the ASAP project</a:t>
            </a:r>
          </a:p>
        </p:txBody>
      </p:sp>
    </p:spTree>
    <p:extLst>
      <p:ext uri="{BB962C8B-B14F-4D97-AF65-F5344CB8AC3E}">
        <p14:creationId xmlns:p14="http://schemas.microsoft.com/office/powerpoint/2010/main" val="2140585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35907051220532"/>
</p:tagLst>
</file>

<file path=ppt/theme/theme1.xml><?xml version="1.0" encoding="utf-8"?>
<a:theme xmlns:a="http://schemas.openxmlformats.org/drawingml/2006/main" name="DIF skabelon UK">
  <a:themeElements>
    <a:clrScheme name="DIF">
      <a:dk1>
        <a:srgbClr val="2C373E"/>
      </a:dk1>
      <a:lt1>
        <a:sysClr val="window" lastClr="FFFFFF"/>
      </a:lt1>
      <a:dk2>
        <a:srgbClr val="565F65"/>
      </a:dk2>
      <a:lt2>
        <a:srgbClr val="F0F0F2"/>
      </a:lt2>
      <a:accent1>
        <a:srgbClr val="E2001A"/>
      </a:accent1>
      <a:accent2>
        <a:srgbClr val="2C373E"/>
      </a:accent2>
      <a:accent3>
        <a:srgbClr val="DADADC"/>
      </a:accent3>
      <a:accent4>
        <a:srgbClr val="F0F0F2"/>
      </a:accent4>
      <a:accent5>
        <a:srgbClr val="B6B9BC"/>
      </a:accent5>
      <a:accent6>
        <a:srgbClr val="80878B"/>
      </a:accent6>
      <a:hlink>
        <a:srgbClr val="0000FF"/>
      </a:hlink>
      <a:folHlink>
        <a:srgbClr val="800080"/>
      </a:folHlink>
    </a:clrScheme>
    <a:fontScheme name="DIF">
      <a:majorFont>
        <a:latin typeface="DIF"/>
        <a:ea typeface=""/>
        <a:cs typeface=""/>
      </a:majorFont>
      <a:minorFont>
        <a:latin typeface="D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lnSpc>
            <a:spcPct val="83000"/>
          </a:lnSpc>
          <a:defRPr b="1" cap="all" baseline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83000"/>
          </a:lnSpc>
          <a:defRPr b="1" cap="all" baseline="0" dirty="0" smtClean="0">
            <a:solidFill>
              <a:srgbClr val="2C37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F skabelon DK">
  <a:themeElements>
    <a:clrScheme name="DIF">
      <a:dk1>
        <a:srgbClr val="2C373E"/>
      </a:dk1>
      <a:lt1>
        <a:sysClr val="window" lastClr="FFFFFF"/>
      </a:lt1>
      <a:dk2>
        <a:srgbClr val="565F65"/>
      </a:dk2>
      <a:lt2>
        <a:srgbClr val="F0F0F2"/>
      </a:lt2>
      <a:accent1>
        <a:srgbClr val="E2001A"/>
      </a:accent1>
      <a:accent2>
        <a:srgbClr val="2C373E"/>
      </a:accent2>
      <a:accent3>
        <a:srgbClr val="DADADC"/>
      </a:accent3>
      <a:accent4>
        <a:srgbClr val="F0F0F2"/>
      </a:accent4>
      <a:accent5>
        <a:srgbClr val="B6B9BC"/>
      </a:accent5>
      <a:accent6>
        <a:srgbClr val="80878B"/>
      </a:accent6>
      <a:hlink>
        <a:srgbClr val="0000FF"/>
      </a:hlink>
      <a:folHlink>
        <a:srgbClr val="800080"/>
      </a:folHlink>
    </a:clrScheme>
    <a:fontScheme name="DIF">
      <a:majorFont>
        <a:latin typeface="DIF"/>
        <a:ea typeface=""/>
        <a:cs typeface=""/>
      </a:majorFont>
      <a:minorFont>
        <a:latin typeface="D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lnSpc>
            <a:spcPct val="83000"/>
          </a:lnSpc>
          <a:defRPr b="1" cap="all" baseline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83000"/>
          </a:lnSpc>
          <a:defRPr b="1" cap="all" baseline="0" dirty="0" smtClean="0">
            <a:solidFill>
              <a:srgbClr val="2C373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Grå DIF PowerPoint DK.potx" id="{56E90A61-9D92-4BC9-8526-A36F4A7FEFB5}" vid="{621F063F-4BDF-4928-B98A-0C5C20BB5D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1EF3921B1745A8CF4E80702EB174" ma:contentTypeVersion="13" ma:contentTypeDescription="Crée un document." ma:contentTypeScope="" ma:versionID="51713d1045c6a96c499b708c38459b53">
  <xsd:schema xmlns:xsd="http://www.w3.org/2001/XMLSchema" xmlns:xs="http://www.w3.org/2001/XMLSchema" xmlns:p="http://schemas.microsoft.com/office/2006/metadata/properties" xmlns:ns2="1c1ff087-545d-4cc2-9cbf-d883d9a0d857" xmlns:ns3="fca5c6be-f132-43e6-8349-9f8df6e10476" targetNamespace="http://schemas.microsoft.com/office/2006/metadata/properties" ma:root="true" ma:fieldsID="2bca2f9299eab690d261130f242331e5" ns2:_="" ns3:_="">
    <xsd:import namespace="1c1ff087-545d-4cc2-9cbf-d883d9a0d857"/>
    <xsd:import namespace="fca5c6be-f132-43e6-8349-9f8df6e10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ff087-545d-4cc2-9cbf-d883d9a0d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5c6be-f132-43e6-8349-9f8df6e10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019506-A291-4539-8377-F6233DE1747C}"/>
</file>

<file path=customXml/itemProps2.xml><?xml version="1.0" encoding="utf-8"?>
<ds:datastoreItem xmlns:ds="http://schemas.openxmlformats.org/officeDocument/2006/customXml" ds:itemID="{7AE803BB-EE95-40BC-9828-6D2CE3F57D07}"/>
</file>

<file path=customXml/itemProps3.xml><?xml version="1.0" encoding="utf-8"?>
<ds:datastoreItem xmlns:ds="http://schemas.openxmlformats.org/officeDocument/2006/customXml" ds:itemID="{9F09E7A2-3B82-4063-8708-01D07ABEE2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509</Words>
  <Application>Microsoft Office PowerPoint</Application>
  <PresentationFormat>Widescreen</PresentationFormat>
  <Paragraphs>79</Paragraphs>
  <Slides>18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DIF</vt:lpstr>
      <vt:lpstr>DIF skabelon UK</vt:lpstr>
      <vt:lpstr>DIF skabelon DK</vt:lpstr>
      <vt:lpstr>Sustainability work in  national Olympic committee of denmark</vt:lpstr>
      <vt:lpstr>About noc of Denmark</vt:lpstr>
      <vt:lpstr>About noc of denmark</vt:lpstr>
      <vt:lpstr>Noc of Denmark environmental  history</vt:lpstr>
      <vt:lpstr> All these years The task was environmental…</vt:lpstr>
      <vt:lpstr>Now with the sdg</vt:lpstr>
      <vt:lpstr>We asked, how do we play along?</vt:lpstr>
      <vt:lpstr>We didn’t want greenwashing:</vt:lpstr>
      <vt:lpstr>we took some important steps:</vt:lpstr>
      <vt:lpstr>About Sports for climate action framework – S4CA</vt:lpstr>
      <vt:lpstr>About Sports for climate action framework – S4CA</vt:lpstr>
      <vt:lpstr>What does that mean?</vt:lpstr>
      <vt:lpstr>About the ASAP project</vt:lpstr>
      <vt:lpstr>Asap partners</vt:lpstr>
      <vt:lpstr>PowerPoint-præsentation</vt:lpstr>
      <vt:lpstr>We are in it together and no one can row the boat alone</vt:lpstr>
      <vt:lpstr>That means that no person can do this alone </vt:lpstr>
      <vt:lpstr>Thank you for your attention – the ball is yours!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Toft Clausen</dc:creator>
  <cp:lastModifiedBy>Dorthe O. Andersen</cp:lastModifiedBy>
  <cp:revision>179</cp:revision>
  <dcterms:created xsi:type="dcterms:W3CDTF">2011-09-29T07:41:11Z</dcterms:created>
  <dcterms:modified xsi:type="dcterms:W3CDTF">2021-10-15T17:59:13Z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Sublogo">
    <vt:lpwstr/>
  </property>
  <property fmtid="{D5CDD505-2E9C-101B-9397-08002B2CF9AE}" pid="4" name="CurrentOffice">
    <vt:lpwstr/>
  </property>
  <property fmtid="{D5CDD505-2E9C-101B-9397-08002B2CF9AE}" pid="5" name="CurrentLogoPath">
    <vt:lpwstr/>
  </property>
  <property fmtid="{D5CDD505-2E9C-101B-9397-08002B2CF9AE}" pid="6" name="CurrentDepartmentName">
    <vt:lpwstr/>
  </property>
  <property fmtid="{D5CDD505-2E9C-101B-9397-08002B2CF9AE}" pid="7" name="CurrentClientLogoPath">
    <vt:lpwstr/>
  </property>
  <property fmtid="{D5CDD505-2E9C-101B-9397-08002B2CF9AE}" pid="8" name="CurrentDate">
    <vt:lpwstr/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/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PaperType">
    <vt:lpwstr/>
  </property>
  <property fmtid="{D5CDD505-2E9C-101B-9397-08002B2CF9AE}" pid="15" name="CurrentInformationClass">
    <vt:lpwstr/>
  </property>
  <property fmtid="{D5CDD505-2E9C-101B-9397-08002B2CF9AE}" pid="16" name="CurrentRestrictedAccess">
    <vt:lpwstr/>
  </property>
  <property fmtid="{D5CDD505-2E9C-101B-9397-08002B2CF9AE}" pid="17" name="CurrentLanguage">
    <vt:lpwstr/>
  </property>
  <property fmtid="{D5CDD505-2E9C-101B-9397-08002B2CF9AE}" pid="18" name="ContentTypeId">
    <vt:lpwstr>0x010100F01D1EF3921B1745A8CF4E80702EB174</vt:lpwstr>
  </property>
</Properties>
</file>